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Droid Serif" charset="1" panose="02020600060500020200"/>
      <p:regular r:id="rId18"/>
    </p:embeddedFont>
    <p:embeddedFont>
      <p:font typeface="Droid Serif Bold" charset="1" panose="02020800060500020200"/>
      <p:regular r:id="rId19"/>
    </p:embeddedFont>
    <p:embeddedFont>
      <p:font typeface="Clear Sans Bold" charset="1" panose="020B0803030202020304"/>
      <p:regular r:id="rId20"/>
    </p:embeddedFont>
    <p:embeddedFont>
      <p:font typeface="Times New Roman Bold" charset="1" panose="020208030705050203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34" Target="../media/image33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34" Target="../media/image35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svg" Type="http://schemas.openxmlformats.org/officeDocument/2006/relationships/image"/><Relationship Id="rId32" Target="../media/image31.png" Type="http://schemas.openxmlformats.org/officeDocument/2006/relationships/image"/><Relationship Id="rId33" Target="../media/image32.svg" Type="http://schemas.openxmlformats.org/officeDocument/2006/relationships/image"/><Relationship Id="rId34" Target="../media/image34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B48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3901" y="8207619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914383" y="7555297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9173" y="8624518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258911" y="9120405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9"/>
                </a:lnTo>
                <a:lnTo>
                  <a:pt x="0" y="296937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19058" y="9146185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7"/>
                </a:lnTo>
                <a:lnTo>
                  <a:pt x="0" y="26856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1607" y="6357623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4" y="0"/>
                </a:lnTo>
                <a:lnTo>
                  <a:pt x="222321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747531" y="9044406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8"/>
                </a:lnTo>
                <a:lnTo>
                  <a:pt x="0" y="304537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2008" y="9127135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549195" y="9044406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521368" y="-739935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5" y="0"/>
                </a:lnTo>
                <a:lnTo>
                  <a:pt x="4318515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5302024" y="-1370888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947562" y="-2383840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365485" y="-2241974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4" y="0"/>
                </a:lnTo>
                <a:lnTo>
                  <a:pt x="3270674" y="3270674"/>
                </a:lnTo>
                <a:lnTo>
                  <a:pt x="0" y="3270674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526320" y="8624518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2794253" y="1144918"/>
            <a:ext cx="11301259" cy="5212706"/>
          </a:xfrm>
          <a:custGeom>
            <a:avLst/>
            <a:gdLst/>
            <a:ahLst/>
            <a:cxnLst/>
            <a:rect r="r" b="b" t="t" l="l"/>
            <a:pathLst>
              <a:path h="5212706" w="11301259">
                <a:moveTo>
                  <a:pt x="0" y="0"/>
                </a:moveTo>
                <a:lnTo>
                  <a:pt x="11301259" y="0"/>
                </a:lnTo>
                <a:lnTo>
                  <a:pt x="11301259" y="5212705"/>
                </a:lnTo>
                <a:lnTo>
                  <a:pt x="0" y="5212705"/>
                </a:lnTo>
                <a:lnTo>
                  <a:pt x="0" y="0"/>
                </a:lnTo>
                <a:close/>
              </a:path>
            </a:pathLst>
          </a:custGeom>
          <a:blipFill>
            <a:blip r:embed="rId3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4001458" y="5700071"/>
            <a:ext cx="3556889" cy="417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0"/>
              </a:lnSpc>
            </a:pPr>
            <a:r>
              <a:rPr lang="en-US" sz="3185">
                <a:solidFill>
                  <a:srgbClr val="653B22"/>
                </a:solidFill>
                <a:latin typeface="Droid Serif"/>
                <a:ea typeface="Droid Serif"/>
                <a:cs typeface="Droid Serif"/>
                <a:sym typeface="Droid Serif"/>
              </a:rPr>
              <a:t>ESDRAS SOUZA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775061" y="6050474"/>
            <a:ext cx="4560770" cy="547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653B22"/>
                </a:solidFill>
                <a:latin typeface="Droid Serif"/>
                <a:ea typeface="Droid Serif"/>
                <a:cs typeface="Droid Serif"/>
                <a:sym typeface="Droid Serif"/>
              </a:rPr>
              <a:t>FABRÍCIO SANTANA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206631" y="7488622"/>
            <a:ext cx="4018062" cy="547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653B22"/>
                </a:solidFill>
                <a:latin typeface="Droid Serif"/>
                <a:ea typeface="Droid Serif"/>
                <a:cs typeface="Droid Serif"/>
                <a:sym typeface="Droid Serif"/>
              </a:rPr>
              <a:t>TIAGO DAS VIRGENS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206631" y="7012372"/>
            <a:ext cx="3177183" cy="547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653B22"/>
                </a:solidFill>
                <a:latin typeface="Droid Serif"/>
                <a:ea typeface="Droid Serif"/>
                <a:cs typeface="Droid Serif"/>
                <a:sym typeface="Droid Serif"/>
              </a:rPr>
              <a:t>LUIZ HENRIQUE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095512" y="6531423"/>
            <a:ext cx="3163788" cy="547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653B22"/>
                </a:solidFill>
                <a:latin typeface="Droid Serif"/>
                <a:ea typeface="Droid Serif"/>
                <a:cs typeface="Droid Serif"/>
                <a:sym typeface="Droid Serif"/>
              </a:rPr>
              <a:t>GABRIEL NEVES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DF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43458" y="8723890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36159" y="6840161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008978" y="8897561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15745" y="8897561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8"/>
                </a:lnTo>
                <a:lnTo>
                  <a:pt x="0" y="29693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66683" y="9375832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7"/>
                </a:lnTo>
                <a:lnTo>
                  <a:pt x="0" y="26856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543458" y="6425514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5" y="0"/>
                </a:lnTo>
                <a:lnTo>
                  <a:pt x="2223215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033714" y="9375832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8"/>
                </a:lnTo>
                <a:lnTo>
                  <a:pt x="0" y="304537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2008" y="9127135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282745" y="7454214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1047650" y="-1525548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5" y="0"/>
                </a:lnTo>
                <a:lnTo>
                  <a:pt x="4318515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6742107" y="-2057400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057848" y="-3478298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1302649" y="-3056235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4" y="0"/>
                </a:lnTo>
                <a:lnTo>
                  <a:pt x="3270674" y="3270673"/>
                </a:lnTo>
                <a:lnTo>
                  <a:pt x="0" y="3270673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881644" y="180975"/>
            <a:ext cx="13870550" cy="2142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99"/>
              </a:lnSpc>
            </a:pPr>
            <a:r>
              <a:rPr lang="en-US" b="true" sz="8452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PROCESSO DE DESENVOLVIMENTO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04849" y="2768761"/>
            <a:ext cx="16983151" cy="6380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7074" indent="-328537" lvl="1">
              <a:lnSpc>
                <a:spcPts val="4260"/>
              </a:lnSpc>
              <a:buFont typeface="Arial"/>
              <a:buChar char="•"/>
            </a:pPr>
            <a:r>
              <a:rPr lang="en-US" b="true" sz="3043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COLETA E ANÁLISE DE INFORMAÇÕES SOBRE A VOVÓ ÂNGELA E O NEGÓCIO</a:t>
            </a:r>
          </a:p>
          <a:p>
            <a:pPr algn="l">
              <a:lnSpc>
                <a:spcPts val="4260"/>
              </a:lnSpc>
            </a:pPr>
          </a:p>
          <a:p>
            <a:pPr algn="l" marL="657074" indent="-328537" lvl="1">
              <a:lnSpc>
                <a:spcPts val="4260"/>
              </a:lnSpc>
              <a:buFont typeface="Arial"/>
              <a:buChar char="•"/>
            </a:pPr>
            <a:r>
              <a:rPr lang="en-US" b="true" sz="3043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CRIAÇÃO DO LAYOUT (CORES, ESTRUTURA, IDENTIDADE VISUAL)</a:t>
            </a:r>
          </a:p>
          <a:p>
            <a:pPr algn="l">
              <a:lnSpc>
                <a:spcPts val="4260"/>
              </a:lnSpc>
            </a:pPr>
          </a:p>
          <a:p>
            <a:pPr algn="l" marL="657074" indent="-328537" lvl="1">
              <a:lnSpc>
                <a:spcPts val="4260"/>
              </a:lnSpc>
              <a:buFont typeface="Arial"/>
              <a:buChar char="•"/>
            </a:pPr>
            <a:r>
              <a:rPr lang="en-US" b="true" sz="3043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DESENVOLVIMENTO DO SITE COM HTML, CSS E BOOTSTRAP</a:t>
            </a:r>
          </a:p>
          <a:p>
            <a:pPr algn="l">
              <a:lnSpc>
                <a:spcPts val="4260"/>
              </a:lnSpc>
            </a:pPr>
          </a:p>
          <a:p>
            <a:pPr algn="l" marL="657074" indent="-328537" lvl="1">
              <a:lnSpc>
                <a:spcPts val="4260"/>
              </a:lnSpc>
              <a:buFont typeface="Arial"/>
              <a:buChar char="•"/>
            </a:pPr>
            <a:r>
              <a:rPr lang="en-US" b="true" sz="3043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IMPLEMENTAÇÃO DAS PÁGINAS (HISTÓRIA, CARDÁPIO, CONTATO E ENCOMENDAR)</a:t>
            </a:r>
          </a:p>
          <a:p>
            <a:pPr algn="l">
              <a:lnSpc>
                <a:spcPts val="4260"/>
              </a:lnSpc>
            </a:pPr>
          </a:p>
          <a:p>
            <a:pPr algn="l" marL="657074" indent="-328537" lvl="1">
              <a:lnSpc>
                <a:spcPts val="4260"/>
              </a:lnSpc>
              <a:buFont typeface="Arial"/>
              <a:buChar char="•"/>
            </a:pPr>
            <a:r>
              <a:rPr lang="en-US" b="true" sz="3043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TESTES DE FUNCIONAMENTO E RESPONSIVIDADE</a:t>
            </a:r>
          </a:p>
          <a:p>
            <a:pPr algn="l">
              <a:lnSpc>
                <a:spcPts val="4260"/>
              </a:lnSpc>
            </a:pPr>
          </a:p>
          <a:p>
            <a:pPr algn="l" marL="657074" indent="-328537" lvl="1">
              <a:lnSpc>
                <a:spcPts val="4260"/>
              </a:lnSpc>
              <a:buFont typeface="Arial"/>
              <a:buChar char="•"/>
            </a:pPr>
            <a:r>
              <a:rPr lang="en-US" b="true" sz="3043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PUBLICAÇÃO E HOSPEDAGEM DO SITE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DF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3901" y="8207619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36159" y="6840161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9173" y="8624518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15745" y="8897561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8"/>
                </a:lnTo>
                <a:lnTo>
                  <a:pt x="0" y="29693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19058" y="9146185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7"/>
                </a:lnTo>
                <a:lnTo>
                  <a:pt x="0" y="26856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1607" y="6357623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4" y="0"/>
                </a:lnTo>
                <a:lnTo>
                  <a:pt x="222321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747531" y="9044406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8"/>
                </a:lnTo>
                <a:lnTo>
                  <a:pt x="0" y="304537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2008" y="9127135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282745" y="7454214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521368" y="-739935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5" y="0"/>
                </a:lnTo>
                <a:lnTo>
                  <a:pt x="4318515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5302024" y="-1370888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947562" y="-2959256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668182" y="-2886298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3" y="0"/>
                </a:lnTo>
                <a:lnTo>
                  <a:pt x="3270673" y="3270674"/>
                </a:lnTo>
                <a:lnTo>
                  <a:pt x="0" y="3270674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4799544" y="867487"/>
            <a:ext cx="8441728" cy="1104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99"/>
              </a:lnSpc>
            </a:pPr>
            <a:r>
              <a:rPr lang="en-US" b="true" sz="8452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RESULTADOS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557888" y="2009317"/>
            <a:ext cx="12925040" cy="6582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60"/>
              </a:lnSpc>
              <a:spcBef>
                <a:spcPct val="0"/>
              </a:spcBef>
            </a:pPr>
            <a:r>
              <a:rPr lang="en-US" b="true" sz="3043">
                <a:solidFill>
                  <a:srgbClr val="653B2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 NOVO SITE É A NOSSA FORMA DE LEVAR O CARINHO DA VOVÓ ANGELA PARA MAIS MESAS! SE ANTES OS PEDIDOS ERAM LIMITADOS AO WHATSAPP, HOJE A VITRINE VIRTUAL NOS PERMITIU ALCANÇAR UM NOVO HORIZONTE. CONSEGUIMOS SIMPLIFICAR A VIDA DOS CLIENTES, QUE AGORA ENCOMENDAM O BOLO COM GOSTINHO DE INFÂNCIA A QUALQUER HORA. O RESULTADO MAIS VALIOSO É QUE, AO AUTOMATIZAR O PROCESSO, A VOVÓ ANGELA TEM MAIS TEMPO PARA SE DEDICAR À MAGIA DAS RECEITAS, GARANTINDO QUE CADA BOLO MANTENHA O AFETO E O CUIDADO DE AVÓ. É A TRADIÇÃO DE FAMÍLIA ENCONTRANDO A TECNOLOGIA PARA LEVAR MAIS ALEGRIA E SABOR CASEIRO A TODOS OS LARES.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B48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3901" y="8207619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01805" y="6396034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9173" y="8624518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15745" y="8897561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8"/>
                </a:lnTo>
                <a:lnTo>
                  <a:pt x="0" y="29693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19058" y="9146185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7"/>
                </a:lnTo>
                <a:lnTo>
                  <a:pt x="0" y="26856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1607" y="6357623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4" y="0"/>
                </a:lnTo>
                <a:lnTo>
                  <a:pt x="222321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747531" y="9044406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8"/>
                </a:lnTo>
                <a:lnTo>
                  <a:pt x="0" y="304537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2008" y="9127135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282745" y="7454214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698057" y="-749530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6" y="0"/>
                </a:lnTo>
                <a:lnTo>
                  <a:pt x="4318516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5302024" y="-1370888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947562" y="-2383840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365485" y="-2241974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4" y="0"/>
                </a:lnTo>
                <a:lnTo>
                  <a:pt x="3270674" y="3270674"/>
                </a:lnTo>
                <a:lnTo>
                  <a:pt x="0" y="3270674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280029" y="7111170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2738830" y="4121786"/>
            <a:ext cx="4543915" cy="4922620"/>
          </a:xfrm>
          <a:custGeom>
            <a:avLst/>
            <a:gdLst/>
            <a:ahLst/>
            <a:cxnLst/>
            <a:rect r="r" b="b" t="t" l="l"/>
            <a:pathLst>
              <a:path h="4922620" w="4543915">
                <a:moveTo>
                  <a:pt x="0" y="0"/>
                </a:moveTo>
                <a:lnTo>
                  <a:pt x="4543915" y="0"/>
                </a:lnTo>
                <a:lnTo>
                  <a:pt x="4543915" y="4922620"/>
                </a:lnTo>
                <a:lnTo>
                  <a:pt x="0" y="4922620"/>
                </a:lnTo>
                <a:lnTo>
                  <a:pt x="0" y="0"/>
                </a:lnTo>
                <a:close/>
              </a:path>
            </a:pathLst>
          </a:custGeom>
          <a:blipFill>
            <a:blip r:embed="rId34"/>
            <a:stretch>
              <a:fillRect l="0" t="0" r="-126285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22152" y="875465"/>
            <a:ext cx="16683770" cy="4091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2"/>
              </a:lnSpc>
            </a:pPr>
            <a:r>
              <a:rPr lang="en-US" sz="5794">
                <a:solidFill>
                  <a:srgbClr val="000000"/>
                </a:solidFill>
                <a:latin typeface="Droid Serif"/>
                <a:ea typeface="Droid Serif"/>
                <a:cs typeface="Droid Serif"/>
                <a:sym typeface="Droid Serif"/>
              </a:rPr>
              <a:t>OBRIGADO!</a:t>
            </a:r>
          </a:p>
          <a:p>
            <a:pPr algn="ctr">
              <a:lnSpc>
                <a:spcPts val="8112"/>
              </a:lnSpc>
            </a:pPr>
            <a:r>
              <a:rPr lang="en-US" b="true" sz="5794">
                <a:solidFill>
                  <a:srgbClr val="000000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 “BOLOS FEITOS COM CARINHO TÊM O PODER DE ADOÇAR MEMÓRIAS.”</a:t>
            </a:r>
          </a:p>
          <a:p>
            <a:pPr algn="ctr">
              <a:lnSpc>
                <a:spcPts val="8112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915469" y="5210175"/>
            <a:ext cx="3393450" cy="39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8"/>
              </a:lnSpc>
            </a:pPr>
            <a:r>
              <a:rPr lang="en-US" b="true" sz="3039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ESDRAS SOUZA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866925" y="5710486"/>
            <a:ext cx="4351201" cy="51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60"/>
              </a:lnSpc>
              <a:spcBef>
                <a:spcPct val="0"/>
              </a:spcBef>
            </a:pPr>
            <a:r>
              <a:rPr lang="en-US" b="true" sz="3043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FABRÍCIO SANTANA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23424" y="7329173"/>
            <a:ext cx="4069080" cy="51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60"/>
              </a:lnSpc>
              <a:spcBef>
                <a:spcPct val="0"/>
              </a:spcBef>
            </a:pPr>
            <a:r>
              <a:rPr lang="en-US" b="true" sz="3043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TIAGO DAS VIRGENS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011994" y="6812249"/>
            <a:ext cx="3200400" cy="51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60"/>
              </a:lnSpc>
              <a:spcBef>
                <a:spcPct val="0"/>
              </a:spcBef>
            </a:pPr>
            <a:r>
              <a:rPr lang="en-US" b="true" sz="3043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LUIZ HENRIQUE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023424" y="6266645"/>
            <a:ext cx="3177540" cy="51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60"/>
              </a:lnSpc>
              <a:spcBef>
                <a:spcPct val="0"/>
              </a:spcBef>
            </a:pPr>
            <a:r>
              <a:rPr lang="en-US" b="true" sz="3043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GABRIEL NEVES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924364" y="4419285"/>
            <a:ext cx="6576060" cy="547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000000"/>
                </a:solidFill>
                <a:latin typeface="Droid Serif"/>
                <a:ea typeface="Droid Serif"/>
                <a:cs typeface="Droid Serif"/>
                <a:sym typeface="Droid Serif"/>
              </a:rPr>
              <a:t>TRABALHO DESENVOLVIDO POR :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DF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3901" y="8207619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36159" y="6840161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9173" y="8624518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15745" y="8897561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8"/>
                </a:lnTo>
                <a:lnTo>
                  <a:pt x="0" y="29693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19058" y="9146185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7"/>
                </a:lnTo>
                <a:lnTo>
                  <a:pt x="0" y="26856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1607" y="6357623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4" y="0"/>
                </a:lnTo>
                <a:lnTo>
                  <a:pt x="222321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747531" y="9044406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8"/>
                </a:lnTo>
                <a:lnTo>
                  <a:pt x="0" y="304537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2008" y="9127135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282745" y="7454214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521368" y="-739935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5" y="0"/>
                </a:lnTo>
                <a:lnTo>
                  <a:pt x="4318515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5302024" y="-1370888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947562" y="-2638012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575054" y="-2476946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3" y="0"/>
                </a:lnTo>
                <a:lnTo>
                  <a:pt x="3270673" y="3270673"/>
                </a:lnTo>
                <a:lnTo>
                  <a:pt x="0" y="3270673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749527" y="974702"/>
            <a:ext cx="15168116" cy="1104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99"/>
              </a:lnSpc>
            </a:pPr>
            <a:r>
              <a:rPr lang="en-US" b="true" sz="8452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QUEM É A VOVÓ?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74288" y="2234666"/>
            <a:ext cx="15143355" cy="6167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653B22"/>
                </a:solidFill>
                <a:latin typeface="Droid Serif"/>
                <a:ea typeface="Droid Serif"/>
                <a:cs typeface="Droid Serif"/>
                <a:sym typeface="Droid Serif"/>
              </a:rPr>
              <a:t>A PAIXÃO DA VOVÓ ANGELA PELA CONFEITARIA COMEÇOU CEDO. AOS 14 ANOS, ELA INICIOU SUA EXPERIÊNCIA PROFISSIONAL NA PADARIA ARARENSE, ONDE TEVE SEU PRIMEIRO CONTATO COM O UNIVERSO DOS BOLOS E DA PANIFICAÇÃO. APÓS UM PERÍODO AFASTADA DO SETOR, RETORNOU PARA AJUDAR QUANDO OS IRMÃOS ABRIRAM SEU PRÓPRIO NEGÓCIO, PERMANECENDO ALI POR UM TEMPO ANTES DE MIGRAR PARA OUTRA ÁREA.</a:t>
            </a:r>
          </a:p>
          <a:p>
            <a:pPr algn="ctr">
              <a:lnSpc>
                <a:spcPts val="4465"/>
              </a:lnSpc>
              <a:spcBef>
                <a:spcPct val="0"/>
              </a:spcBef>
            </a:pPr>
            <a:r>
              <a:rPr lang="en-US" sz="3189">
                <a:solidFill>
                  <a:srgbClr val="653B22"/>
                </a:solidFill>
                <a:latin typeface="Droid Serif"/>
                <a:ea typeface="Droid Serif"/>
                <a:cs typeface="Droid Serif"/>
                <a:sym typeface="Droid Serif"/>
              </a:rPr>
              <a:t>BUSCANDO NOVOS CAMINHOS, INGRESSOU NO RAMO DA BELEZA, CHEGANDO A ABRIR UM SALÃO NO BAIRRO BELVEDERE. APESAR DE CONSIDERAR A ROTINA DE PADARIA MUITO INTENSA, ELA SEMPRE CARREGOU CONSIGO O CARINHO PELO PREPARO DE BOLOS.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DF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3901" y="8207619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36159" y="6840161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9173" y="8624518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15745" y="8897561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8"/>
                </a:lnTo>
                <a:lnTo>
                  <a:pt x="0" y="29693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19058" y="9146185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7"/>
                </a:lnTo>
                <a:lnTo>
                  <a:pt x="0" y="26856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1607" y="6357623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4" y="0"/>
                </a:lnTo>
                <a:lnTo>
                  <a:pt x="222321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747531" y="9044406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8"/>
                </a:lnTo>
                <a:lnTo>
                  <a:pt x="0" y="304537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2008" y="9127135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282745" y="7454214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521368" y="-739935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5" y="0"/>
                </a:lnTo>
                <a:lnTo>
                  <a:pt x="4318515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5302024" y="-1370888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947562" y="-2383840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365485" y="-2241974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4" y="0"/>
                </a:lnTo>
                <a:lnTo>
                  <a:pt x="3270674" y="3270674"/>
                </a:lnTo>
                <a:lnTo>
                  <a:pt x="0" y="3270674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881644" y="1591301"/>
            <a:ext cx="15168116" cy="1104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99"/>
              </a:lnSpc>
            </a:pPr>
            <a:r>
              <a:rPr lang="en-US" b="true" sz="8452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O MARKETING DA VOVÓ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412872" y="3009787"/>
            <a:ext cx="12708482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 spc="67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Enc</a:t>
            </a:r>
            <a:r>
              <a:rPr lang="en-US" b="true" sz="3399" spc="67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omendas via WhatsApp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 spc="67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Venda direta em uma padaria local próxima à sua casa</a:t>
            </a:r>
          </a:p>
          <a:p>
            <a:pPr algn="just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DF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3901" y="8207619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36159" y="6840161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9173" y="8624518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15745" y="8897561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8"/>
                </a:lnTo>
                <a:lnTo>
                  <a:pt x="0" y="29693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19058" y="9146185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7"/>
                </a:lnTo>
                <a:lnTo>
                  <a:pt x="0" y="26856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1607" y="6357623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4" y="0"/>
                </a:lnTo>
                <a:lnTo>
                  <a:pt x="222321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747531" y="9044406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8"/>
                </a:lnTo>
                <a:lnTo>
                  <a:pt x="0" y="304537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2008" y="9127135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282745" y="7454214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521368" y="-739935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5" y="0"/>
                </a:lnTo>
                <a:lnTo>
                  <a:pt x="4318515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5302024" y="-1370888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947562" y="-2383840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365485" y="-2241974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4" y="0"/>
                </a:lnTo>
                <a:lnTo>
                  <a:pt x="3270674" y="3270674"/>
                </a:lnTo>
                <a:lnTo>
                  <a:pt x="0" y="3270674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646449" y="1524149"/>
            <a:ext cx="13870550" cy="1104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99"/>
              </a:lnSpc>
            </a:pPr>
            <a:r>
              <a:rPr lang="en-US" b="true" sz="8452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OBJETIVO DO PROJETO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252924" y="2994170"/>
            <a:ext cx="11782153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 spc="67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O objetivo deste projeto é ampliar a presença e a divulgação do trabalho da Vovó Angela, valorizando seus produtos artesanais e facilitando o acesso de novos clientes. Buscamos criar uma identidade digital que represente sua tradição, qualidade e carinho, além de oferecer um espaço online para apresentar seus produtos, horários de encomendas e formas de contato.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DF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3901" y="8207619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36159" y="6840161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9173" y="8624518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15745" y="8897561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8"/>
                </a:lnTo>
                <a:lnTo>
                  <a:pt x="0" y="29693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19058" y="9146185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7"/>
                </a:lnTo>
                <a:lnTo>
                  <a:pt x="0" y="26856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1607" y="6357623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4" y="0"/>
                </a:lnTo>
                <a:lnTo>
                  <a:pt x="222321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747531" y="9044406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8"/>
                </a:lnTo>
                <a:lnTo>
                  <a:pt x="0" y="304537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2008" y="9127135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282745" y="7454214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521368" y="-739935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5" y="0"/>
                </a:lnTo>
                <a:lnTo>
                  <a:pt x="4318515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5302024" y="-1370888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947562" y="-2383840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365485" y="-2241974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4" y="0"/>
                </a:lnTo>
                <a:lnTo>
                  <a:pt x="3270674" y="3270674"/>
                </a:lnTo>
                <a:lnTo>
                  <a:pt x="0" y="3270674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096849" y="2910515"/>
            <a:ext cx="11340529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b="true" sz="339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O PÚBLICO-ALVO DA VOVÓ ANGELA SÃO PESSOAS E ESTABELECIMENTOS QUE BUSCAM PRODUTOS ARTESANAIS, FRESCOS E FEITOS COM CARINHO. INCLUI PADARIAS LOCAIS, CLIENTES QUE FAZEM ENCOMENDAS E MORADORES DA REGIÃO QUE VALORIZAM RECEITAS TRADICIONAIS.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966459" y="1524149"/>
            <a:ext cx="10355082" cy="1104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99"/>
              </a:lnSpc>
            </a:pPr>
            <a:r>
              <a:rPr lang="en-US" b="true" sz="8452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PÚBLICO-ALVO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DF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3901" y="8207619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36159" y="6840161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9173" y="8624518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15745" y="8897561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8"/>
                </a:lnTo>
                <a:lnTo>
                  <a:pt x="0" y="29693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19058" y="9146185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7"/>
                </a:lnTo>
                <a:lnTo>
                  <a:pt x="0" y="26856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1607" y="6357623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4" y="0"/>
                </a:lnTo>
                <a:lnTo>
                  <a:pt x="222321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747531" y="9044406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8"/>
                </a:lnTo>
                <a:lnTo>
                  <a:pt x="0" y="304537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2008" y="9127135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282745" y="7454214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521368" y="-739935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5" y="0"/>
                </a:lnTo>
                <a:lnTo>
                  <a:pt x="4318515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5302024" y="-1370888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947562" y="-2383840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365485" y="-2241974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4" y="0"/>
                </a:lnTo>
                <a:lnTo>
                  <a:pt x="3270674" y="3270674"/>
                </a:lnTo>
                <a:lnTo>
                  <a:pt x="0" y="3270674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-456250" y="1292342"/>
            <a:ext cx="18484836" cy="1104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99"/>
              </a:lnSpc>
            </a:pPr>
            <a:r>
              <a:rPr lang="en-US" b="true" sz="8452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 ESTRUTURA DO SITE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DF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3901" y="8207619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36159" y="6840161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9173" y="8624518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15745" y="8897561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8"/>
                </a:lnTo>
                <a:lnTo>
                  <a:pt x="0" y="29693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19058" y="9146185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7"/>
                </a:lnTo>
                <a:lnTo>
                  <a:pt x="0" y="26856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1607" y="6357623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4" y="0"/>
                </a:lnTo>
                <a:lnTo>
                  <a:pt x="222321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747531" y="9044406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8"/>
                </a:lnTo>
                <a:lnTo>
                  <a:pt x="0" y="304537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2008" y="9127135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282745" y="7454214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521368" y="-739935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5" y="0"/>
                </a:lnTo>
                <a:lnTo>
                  <a:pt x="4318515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5302024" y="-1370888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784120" y="-3049859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480052" y="-3008226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4" y="0"/>
                </a:lnTo>
                <a:lnTo>
                  <a:pt x="3270674" y="3270673"/>
                </a:lnTo>
                <a:lnTo>
                  <a:pt x="0" y="3270673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401827" y="639195"/>
            <a:ext cx="11719858" cy="1104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99"/>
              </a:lnSpc>
            </a:pPr>
            <a:r>
              <a:rPr lang="en-US" b="true" sz="8452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FUNCIONALIDADES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04786" y="3083046"/>
            <a:ext cx="6312213" cy="5020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spc="70" b="true">
                <a:solidFill>
                  <a:srgbClr val="653B2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Página que reúne todos os bolos oferecidos, com descrição, imagens e valores (caso tenham colocado). Essa seção facilita a visualização dos produtos e ajuda o usuário a identificar o sabor que deseja de forma rápida e intuitiva.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845534" y="2222383"/>
            <a:ext cx="6312213" cy="54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9"/>
              </a:lnSpc>
            </a:pPr>
            <a:r>
              <a:rPr lang="en-US" sz="3999" b="true">
                <a:solidFill>
                  <a:srgbClr val="653B2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Cardápio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46456" y="2333835"/>
            <a:ext cx="8115300" cy="438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</a:p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653B2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Seção dedicada a apresentar a trajetória da Vovó Ângela, mostrando como surgiu seu amor por confeitaria, sua experiência e o motivo de seu trabalho ser tão especial. Essa área fortalece a conexão com o cliente e passa confiança na marca.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712366" y="2105787"/>
            <a:ext cx="4983480" cy="706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653B2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HISTÓRIA DA VOVÓ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DF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3901" y="8207619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36159" y="6840161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9173" y="8624518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511744" y="9375832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9"/>
                </a:lnTo>
                <a:lnTo>
                  <a:pt x="0" y="296937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19058" y="9146185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7"/>
                </a:lnTo>
                <a:lnTo>
                  <a:pt x="0" y="26856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309157" y="7318432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5" y="0"/>
                </a:lnTo>
                <a:lnTo>
                  <a:pt x="2223215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511257" y="9640933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7"/>
                </a:lnTo>
                <a:lnTo>
                  <a:pt x="0" y="3045377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419158" y="9640933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714237" y="7719315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521368" y="-739935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5" y="0"/>
                </a:lnTo>
                <a:lnTo>
                  <a:pt x="4318515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5302024" y="-1370888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784120" y="-3049859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480052" y="-3008226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4" y="0"/>
                </a:lnTo>
                <a:lnTo>
                  <a:pt x="3270674" y="3270673"/>
                </a:lnTo>
                <a:lnTo>
                  <a:pt x="0" y="3270673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51167" y="2735624"/>
            <a:ext cx="8515947" cy="5020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653B2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ÁREA DESTINADA A INFORMAÇÕES DE COMUNICAÇÃO, COMO TELEFONE, ENDEREÇO E REDES SOCIAIS. O OBJETIVO É PERMITIR QUE O CLIENTE TIRE DÚVIDAS, SOLICITE INFORMAÇÕES OU MANTENHA CONTATO DIRETO COM A CONFEITEIRA.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506638" y="878029"/>
            <a:ext cx="2537460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CONTATO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494401" y="952500"/>
            <a:ext cx="3832860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ENCOMENDAR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511257" y="2095089"/>
            <a:ext cx="7460030" cy="6900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653B2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FUNCIONALIDADE ESSENCIAL PARA CONVERSÃO. ATRAVÉS DESSA ABA, O USUÁRIO PODE REALIZAR PEDIDOS DE FORMA SIMPLES E OBJETIVA, PREENCHENDO INFORMAÇÕES COMO SABOR DESEJADO, DATA, TAMANHO E OBSERVAÇÕES. ESSE RECURSO FACILITA O ATENDIMENTO E AGILIZA O PROCESSO DE VENDA.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DF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04283" y="8507287"/>
            <a:ext cx="5086856" cy="2174631"/>
          </a:xfrm>
          <a:custGeom>
            <a:avLst/>
            <a:gdLst/>
            <a:ahLst/>
            <a:cxnLst/>
            <a:rect r="r" b="b" t="t" l="l"/>
            <a:pathLst>
              <a:path h="2174631" w="5086856">
                <a:moveTo>
                  <a:pt x="0" y="0"/>
                </a:moveTo>
                <a:lnTo>
                  <a:pt x="5086856" y="0"/>
                </a:lnTo>
                <a:lnTo>
                  <a:pt x="5086856" y="2174631"/>
                </a:lnTo>
                <a:lnTo>
                  <a:pt x="0" y="21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6250" y="9375832"/>
            <a:ext cx="2337894" cy="2612172"/>
          </a:xfrm>
          <a:custGeom>
            <a:avLst/>
            <a:gdLst/>
            <a:ahLst/>
            <a:cxnLst/>
            <a:rect r="r" b="b" t="t" l="l"/>
            <a:pathLst>
              <a:path h="2612172" w="2337894">
                <a:moveTo>
                  <a:pt x="0" y="0"/>
                </a:moveTo>
                <a:lnTo>
                  <a:pt x="2337894" y="0"/>
                </a:lnTo>
                <a:lnTo>
                  <a:pt x="2337894" y="2612172"/>
                </a:lnTo>
                <a:lnTo>
                  <a:pt x="0" y="261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36159" y="6840161"/>
            <a:ext cx="5761680" cy="4114800"/>
          </a:xfrm>
          <a:custGeom>
            <a:avLst/>
            <a:gdLst/>
            <a:ahLst/>
            <a:cxnLst/>
            <a:rect r="r" b="b" t="t" l="l"/>
            <a:pathLst>
              <a:path h="4114800" w="5761680">
                <a:moveTo>
                  <a:pt x="0" y="0"/>
                </a:moveTo>
                <a:lnTo>
                  <a:pt x="5761680" y="0"/>
                </a:lnTo>
                <a:lnTo>
                  <a:pt x="57616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9173" y="8624518"/>
            <a:ext cx="3615881" cy="4114800"/>
          </a:xfrm>
          <a:custGeom>
            <a:avLst/>
            <a:gdLst/>
            <a:ahLst/>
            <a:cxnLst/>
            <a:rect r="r" b="b" t="t" l="l"/>
            <a:pathLst>
              <a:path h="4114800" w="3615881">
                <a:moveTo>
                  <a:pt x="0" y="0"/>
                </a:moveTo>
                <a:lnTo>
                  <a:pt x="3615881" y="0"/>
                </a:lnTo>
                <a:lnTo>
                  <a:pt x="36158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15745" y="8897561"/>
            <a:ext cx="3542002" cy="2969378"/>
          </a:xfrm>
          <a:custGeom>
            <a:avLst/>
            <a:gdLst/>
            <a:ahLst/>
            <a:cxnLst/>
            <a:rect r="r" b="b" t="t" l="l"/>
            <a:pathLst>
              <a:path h="2969378" w="3542002">
                <a:moveTo>
                  <a:pt x="0" y="0"/>
                </a:moveTo>
                <a:lnTo>
                  <a:pt x="3542002" y="0"/>
                </a:lnTo>
                <a:lnTo>
                  <a:pt x="3542002" y="2969378"/>
                </a:lnTo>
                <a:lnTo>
                  <a:pt x="0" y="29693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6999" y="9146185"/>
            <a:ext cx="1437961" cy="2367014"/>
          </a:xfrm>
          <a:custGeom>
            <a:avLst/>
            <a:gdLst/>
            <a:ahLst/>
            <a:cxnLst/>
            <a:rect r="r" b="b" t="t" l="l"/>
            <a:pathLst>
              <a:path h="2367014" w="1437961">
                <a:moveTo>
                  <a:pt x="0" y="0"/>
                </a:moveTo>
                <a:lnTo>
                  <a:pt x="1437961" y="0"/>
                </a:lnTo>
                <a:lnTo>
                  <a:pt x="1437961" y="2367015"/>
                </a:lnTo>
                <a:lnTo>
                  <a:pt x="0" y="236701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66683" y="9302308"/>
            <a:ext cx="4092490" cy="2685697"/>
          </a:xfrm>
          <a:custGeom>
            <a:avLst/>
            <a:gdLst/>
            <a:ahLst/>
            <a:cxnLst/>
            <a:rect r="r" b="b" t="t" l="l"/>
            <a:pathLst>
              <a:path h="2685697" w="4092490">
                <a:moveTo>
                  <a:pt x="0" y="0"/>
                </a:moveTo>
                <a:lnTo>
                  <a:pt x="4092490" y="0"/>
                </a:lnTo>
                <a:lnTo>
                  <a:pt x="4092490" y="2685696"/>
                </a:lnTo>
                <a:lnTo>
                  <a:pt x="0" y="2685696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1607" y="6357623"/>
            <a:ext cx="2223215" cy="2057400"/>
          </a:xfrm>
          <a:custGeom>
            <a:avLst/>
            <a:gdLst/>
            <a:ahLst/>
            <a:cxnLst/>
            <a:rect r="r" b="b" t="t" l="l"/>
            <a:pathLst>
              <a:path h="2057400" w="2223215">
                <a:moveTo>
                  <a:pt x="0" y="0"/>
                </a:moveTo>
                <a:lnTo>
                  <a:pt x="2223214" y="0"/>
                </a:lnTo>
                <a:lnTo>
                  <a:pt x="222321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747531" y="9044406"/>
            <a:ext cx="3493741" cy="3045378"/>
          </a:xfrm>
          <a:custGeom>
            <a:avLst/>
            <a:gdLst/>
            <a:ahLst/>
            <a:cxnLst/>
            <a:rect r="r" b="b" t="t" l="l"/>
            <a:pathLst>
              <a:path h="3045378" w="3493741">
                <a:moveTo>
                  <a:pt x="0" y="0"/>
                </a:moveTo>
                <a:lnTo>
                  <a:pt x="3493741" y="0"/>
                </a:lnTo>
                <a:lnTo>
                  <a:pt x="3493741" y="3045378"/>
                </a:lnTo>
                <a:lnTo>
                  <a:pt x="0" y="304537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00513" y="9749907"/>
            <a:ext cx="2533201" cy="2700880"/>
          </a:xfrm>
          <a:custGeom>
            <a:avLst/>
            <a:gdLst/>
            <a:ahLst/>
            <a:cxnLst/>
            <a:rect r="r" b="b" t="t" l="l"/>
            <a:pathLst>
              <a:path h="2700880" w="2533201">
                <a:moveTo>
                  <a:pt x="0" y="0"/>
                </a:moveTo>
                <a:lnTo>
                  <a:pt x="2533201" y="0"/>
                </a:lnTo>
                <a:lnTo>
                  <a:pt x="2533201" y="2700880"/>
                </a:lnTo>
                <a:lnTo>
                  <a:pt x="0" y="270088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62008" y="9127135"/>
            <a:ext cx="2253737" cy="2809854"/>
          </a:xfrm>
          <a:custGeom>
            <a:avLst/>
            <a:gdLst/>
            <a:ahLst/>
            <a:cxnLst/>
            <a:rect r="r" b="b" t="t" l="l"/>
            <a:pathLst>
              <a:path h="2809854" w="2253737">
                <a:moveTo>
                  <a:pt x="0" y="0"/>
                </a:moveTo>
                <a:lnTo>
                  <a:pt x="2253737" y="0"/>
                </a:lnTo>
                <a:lnTo>
                  <a:pt x="2253737" y="2809854"/>
                </a:lnTo>
                <a:lnTo>
                  <a:pt x="0" y="2809854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282745" y="7454214"/>
            <a:ext cx="2786636" cy="1921618"/>
          </a:xfrm>
          <a:custGeom>
            <a:avLst/>
            <a:gdLst/>
            <a:ahLst/>
            <a:cxnLst/>
            <a:rect r="r" b="b" t="t" l="l"/>
            <a:pathLst>
              <a:path h="1921618" w="2786636">
                <a:moveTo>
                  <a:pt x="0" y="0"/>
                </a:moveTo>
                <a:lnTo>
                  <a:pt x="2786636" y="0"/>
                </a:lnTo>
                <a:lnTo>
                  <a:pt x="2786636" y="1921618"/>
                </a:lnTo>
                <a:lnTo>
                  <a:pt x="0" y="1921618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343679">
            <a:off x="-521368" y="-739935"/>
            <a:ext cx="4318516" cy="4300522"/>
          </a:xfrm>
          <a:custGeom>
            <a:avLst/>
            <a:gdLst/>
            <a:ahLst/>
            <a:cxnLst/>
            <a:rect r="r" b="b" t="t" l="l"/>
            <a:pathLst>
              <a:path h="4300522" w="4318516">
                <a:moveTo>
                  <a:pt x="0" y="0"/>
                </a:moveTo>
                <a:lnTo>
                  <a:pt x="4318515" y="0"/>
                </a:lnTo>
                <a:lnTo>
                  <a:pt x="4318515" y="4300522"/>
                </a:lnTo>
                <a:lnTo>
                  <a:pt x="0" y="4300522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827194">
            <a:off x="15302024" y="-1370888"/>
            <a:ext cx="3867912" cy="4114800"/>
          </a:xfrm>
          <a:custGeom>
            <a:avLst/>
            <a:gdLst/>
            <a:ahLst/>
            <a:cxnLst/>
            <a:rect r="r" b="b" t="t" l="l"/>
            <a:pathLst>
              <a:path h="4114800" w="3867912">
                <a:moveTo>
                  <a:pt x="0" y="0"/>
                </a:moveTo>
                <a:lnTo>
                  <a:pt x="3867912" y="0"/>
                </a:lnTo>
                <a:lnTo>
                  <a:pt x="3867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237989">
            <a:off x="4947562" y="-3402954"/>
            <a:ext cx="4254856" cy="4114800"/>
          </a:xfrm>
          <a:custGeom>
            <a:avLst/>
            <a:gdLst/>
            <a:ahLst/>
            <a:cxnLst/>
            <a:rect r="r" b="b" t="t" l="l"/>
            <a:pathLst>
              <a:path h="4114800" w="4254856">
                <a:moveTo>
                  <a:pt x="0" y="0"/>
                </a:moveTo>
                <a:lnTo>
                  <a:pt x="4254856" y="0"/>
                </a:lnTo>
                <a:lnTo>
                  <a:pt x="42548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365485" y="-3018421"/>
            <a:ext cx="3270674" cy="3270674"/>
          </a:xfrm>
          <a:custGeom>
            <a:avLst/>
            <a:gdLst/>
            <a:ahLst/>
            <a:cxnLst/>
            <a:rect r="r" b="b" t="t" l="l"/>
            <a:pathLst>
              <a:path h="3270674" w="3270674">
                <a:moveTo>
                  <a:pt x="0" y="0"/>
                </a:moveTo>
                <a:lnTo>
                  <a:pt x="3270674" y="0"/>
                </a:lnTo>
                <a:lnTo>
                  <a:pt x="3270674" y="3270674"/>
                </a:lnTo>
                <a:lnTo>
                  <a:pt x="0" y="3270674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880903" y="1895025"/>
            <a:ext cx="14334549" cy="6496950"/>
          </a:xfrm>
          <a:custGeom>
            <a:avLst/>
            <a:gdLst/>
            <a:ahLst/>
            <a:cxnLst/>
            <a:rect r="r" b="b" t="t" l="l"/>
            <a:pathLst>
              <a:path h="6496950" w="14334549">
                <a:moveTo>
                  <a:pt x="0" y="0"/>
                </a:moveTo>
                <a:lnTo>
                  <a:pt x="14334548" y="0"/>
                </a:lnTo>
                <a:lnTo>
                  <a:pt x="14334548" y="6496950"/>
                </a:lnTo>
                <a:lnTo>
                  <a:pt x="0" y="6496950"/>
                </a:lnTo>
                <a:lnTo>
                  <a:pt x="0" y="0"/>
                </a:lnTo>
                <a:close/>
              </a:path>
            </a:pathLst>
          </a:custGeom>
          <a:blipFill>
            <a:blip r:embed="rId34"/>
            <a:stretch>
              <a:fillRect l="0" t="-194" r="0" b="-194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4799544" y="433228"/>
            <a:ext cx="8441728" cy="1104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99"/>
              </a:lnSpc>
            </a:pPr>
            <a:r>
              <a:rPr lang="en-US" b="true" sz="8452">
                <a:solidFill>
                  <a:srgbClr val="653B22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PROTÓTIPO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DAG4tqodeho</dc:identifier>
  <dcterms:modified xsi:type="dcterms:W3CDTF">2011-08-01T06:04:30Z</dcterms:modified>
  <cp:revision>1</cp:revision>
  <dc:title>Brown and Beige Aesthetic Project Presentation</dc:title>
</cp:coreProperties>
</file>

<file path=docProps/thumbnail.jpeg>
</file>